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0" r:id="rId19"/>
    <p:sldId id="291" r:id="rId20"/>
    <p:sldId id="292" r:id="rId21"/>
    <p:sldId id="286" r:id="rId22"/>
    <p:sldId id="287" r:id="rId23"/>
    <p:sldId id="293" r:id="rId24"/>
    <p:sldId id="294" r:id="rId25"/>
    <p:sldId id="295" r:id="rId26"/>
    <p:sldId id="296" r:id="rId27"/>
    <p:sldId id="297" r:id="rId28"/>
    <p:sldId id="2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28" autoAdjust="0"/>
    <p:restoredTop sz="94660"/>
  </p:normalViewPr>
  <p:slideViewPr>
    <p:cSldViewPr>
      <p:cViewPr>
        <p:scale>
          <a:sx n="106" d="100"/>
          <a:sy n="106" d="100"/>
        </p:scale>
        <p:origin x="-17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26.04.2017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 xmlns:p14="http://schemas.microsoft.com/office/powerpoint/2010/main" val="83018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p:oleObj spid="_x0000_s1042" name="Image" r:id="rId15" imgW="10793651" imgH="1498413" progId="">
              <p:embed/>
            </p:oleObj>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lgn="just"/>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lgn="just"/>
            <a:r>
              <a:rPr lang="ru-RU" sz="1800" dirty="0" smtClean="0"/>
              <a:t>Хороший антивирус – союзник в защите Вашего ребенка от опасностей Интернета.</a:t>
            </a:r>
          </a:p>
          <a:p>
            <a:pPr lvl="0" algn="just"/>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lgn="just"/>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lgn="just"/>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smtClean="0">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lgn="just"/>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lgn="just"/>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lgn="just"/>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lgn="just"/>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lgn="just"/>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a:xfrm>
            <a:off x="500034" y="1219200"/>
            <a:ext cx="8215370" cy="5105400"/>
          </a:xfrm>
        </p:spPr>
        <p:txBody>
          <a:bodyPr/>
          <a:lstStyle/>
          <a:p>
            <a:pPr marL="0" indent="0" algn="just">
              <a:buNone/>
            </a:pPr>
            <a:r>
              <a:rPr lang="ru-RU" sz="2400" dirty="0">
                <a:solidFill>
                  <a:schemeClr val="tx1"/>
                </a:solidFill>
                <a:latin typeface="+mn-lt"/>
                <a:ea typeface="+mn-ea"/>
                <a:cs typeface="+mn-cs"/>
              </a:rPr>
              <a:t>1. Не доверяйте никому вашу личную информацию. </a:t>
            </a:r>
          </a:p>
          <a:p>
            <a:pPr marL="0" indent="0" algn="just">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marL="0" indent="0" algn="just">
              <a:buNone/>
            </a:pPr>
            <a:r>
              <a:rPr lang="ru-RU" sz="2400" dirty="0">
                <a:solidFill>
                  <a:schemeClr val="tx1"/>
                </a:solidFill>
                <a:latin typeface="+mn-lt"/>
                <a:ea typeface="+mn-ea"/>
                <a:cs typeface="+mn-cs"/>
              </a:rPr>
              <a:t>3. Если вам неприятно находиться в чате, покиньте его.</a:t>
            </a:r>
          </a:p>
          <a:p>
            <a:pPr marL="0" indent="0" algn="just">
              <a:buNone/>
            </a:pPr>
            <a:r>
              <a:rPr lang="ru-RU" sz="2400" dirty="0" smtClean="0">
                <a:solidFill>
                  <a:schemeClr val="tx1"/>
                </a:solidFill>
                <a:latin typeface="+mn-lt"/>
                <a:ea typeface="+mn-ea"/>
                <a:cs typeface="+mn-cs"/>
              </a:rPr>
              <a:t>4. Если</a:t>
            </a:r>
            <a:r>
              <a:rPr lang="ru-RU" sz="2400" dirty="0">
                <a:solidFill>
                  <a:schemeClr val="tx1"/>
                </a:solidFill>
                <a:latin typeface="+mn-lt"/>
                <a:ea typeface="+mn-ea"/>
                <a:cs typeface="+mn-cs"/>
              </a:rPr>
              <a:t> вам что-то не </a:t>
            </a:r>
            <a:r>
              <a:rPr lang="ru-RU" sz="2400" dirty="0" smtClean="0">
                <a:solidFill>
                  <a:schemeClr val="tx1"/>
                </a:solidFill>
                <a:latin typeface="+mn-lt"/>
                <a:ea typeface="+mn-ea"/>
                <a:cs typeface="+mn-cs"/>
              </a:rPr>
              <a:t>понравилось, обязательно</a:t>
            </a:r>
            <a:r>
              <a:rPr lang="ru-RU" sz="2400" dirty="0">
                <a:solidFill>
                  <a:schemeClr val="tx1"/>
                </a:solidFill>
                <a:latin typeface="+mn-lt"/>
                <a:ea typeface="+mn-ea"/>
                <a:cs typeface="+mn-cs"/>
              </a:rPr>
              <a:t> расскажите об этом родителям. </a:t>
            </a:r>
          </a:p>
          <a:p>
            <a:pPr marL="0" indent="0" algn="just">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lgn="just"/>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lgn="just"/>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lgn="just"/>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lgn="just"/>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lgn="just"/>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lgn="just"/>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Тест на интернет-зависимость </a:t>
            </a:r>
            <a:endParaRPr lang="ru-RU" dirty="0"/>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lgn="just">
              <a:buNone/>
            </a:pPr>
            <a:r>
              <a:rPr lang="ru-RU" sz="1600" dirty="0">
                <a:solidFill>
                  <a:schemeClr val="tx1"/>
                </a:solidFill>
                <a:latin typeface="+mn-lt"/>
                <a:ea typeface="+mn-ea"/>
                <a:cs typeface="+mn-cs"/>
              </a:rPr>
              <a:t>1. Не ходите на незнакомые сайты. </a:t>
            </a:r>
          </a:p>
          <a:p>
            <a:pPr marL="0" indent="0" algn="just">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a:t>
            </a:r>
            <a:r>
              <a:rPr lang="ru-RU" sz="1600" dirty="0" smtClean="0">
                <a:solidFill>
                  <a:schemeClr val="tx1"/>
                </a:solidFill>
                <a:latin typeface="+mn-lt"/>
                <a:ea typeface="+mn-ea"/>
                <a:cs typeface="+mn-cs"/>
              </a:rPr>
              <a:t>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marL="0" indent="0" algn="just">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marL="0" indent="0" algn="just">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marL="0" indent="0" algn="just">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smtClean="0">
                <a:solidFill>
                  <a:schemeClr val="tx1"/>
                </a:solidFill>
                <a:latin typeface="+mn-lt"/>
                <a:ea typeface="+mn-ea"/>
                <a:cs typeface="+mn-cs"/>
              </a:rPr>
              <a:t>    </a:t>
            </a:r>
            <a:r>
              <a:rPr lang="ru-RU" sz="1600" dirty="0" err="1" smtClean="0">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lgn="just">
              <a:buNone/>
            </a:pPr>
            <a:r>
              <a:rPr lang="ru-RU" sz="1600" dirty="0">
                <a:solidFill>
                  <a:schemeClr val="tx1"/>
                </a:solidFill>
                <a:latin typeface="+mn-lt"/>
                <a:ea typeface="+mn-ea"/>
                <a:cs typeface="+mn-cs"/>
              </a:rPr>
              <a:t>6. Никогда, никому не посылайте свой пароль. </a:t>
            </a:r>
          </a:p>
          <a:p>
            <a:pPr marL="0" indent="0" algn="just">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marL="0" indent="0" algn="just">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marL="268288" indent="-268288" algn="just">
              <a:buNone/>
            </a:pPr>
            <a:r>
              <a:rPr lang="ru-RU" sz="1800" dirty="0" smtClean="0">
                <a:solidFill>
                  <a:schemeClr val="tx1"/>
                </a:solidFill>
                <a:latin typeface="+mn-lt"/>
                <a:ea typeface="+mn-ea"/>
                <a:cs typeface="+mn-cs"/>
              </a:rPr>
              <a:t>2</a:t>
            </a:r>
            <a:r>
              <a:rPr lang="ru-RU" sz="1800" dirty="0">
                <a:solidFill>
                  <a:schemeClr val="tx1"/>
                </a:solidFill>
                <a:latin typeface="+mn-lt"/>
                <a:ea typeface="+mn-ea"/>
                <a:cs typeface="+mn-cs"/>
              </a:rPr>
              <a:t>.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marL="0" indent="0" algn="just">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marL="0" indent="0" algn="just">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marL="0" indent="0" algn="just">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позволяет </a:t>
            </a:r>
            <a:r>
              <a:rPr lang="ru-RU" dirty="0"/>
              <a:t>родителям </a:t>
            </a:r>
            <a:r>
              <a:rPr lang="ru-RU" dirty="0" smtClean="0"/>
              <a:t>ограничивать</a:t>
            </a:r>
          </a:p>
          <a:p>
            <a:r>
              <a:rPr lang="ru-RU" dirty="0" smtClean="0"/>
              <a:t>по </a:t>
            </a:r>
            <a:r>
              <a:rPr lang="ru-RU" dirty="0"/>
              <a:t>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a:t>
            </a:r>
            <a:r>
              <a:rPr lang="ru-RU" dirty="0" smtClean="0"/>
              <a:t> дает </a:t>
            </a:r>
            <a:r>
              <a:rPr lang="ru-RU" dirty="0"/>
              <a:t>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a:t>
            </a:r>
            <a:r>
              <a:rPr lang="ru-RU" sz="1600" dirty="0" smtClean="0"/>
              <a:t>работы. </a:t>
            </a:r>
            <a:endParaRPr lang="ru-RU" sz="1600" dirty="0"/>
          </a:p>
          <a:p>
            <a:pPr lvl="0"/>
            <a:r>
              <a:rPr lang="ru-RU" sz="1600" dirty="0"/>
              <a:t>Поддержка перерывов в </a:t>
            </a:r>
            <a:r>
              <a:rPr lang="ru-RU" sz="1600" dirty="0" smtClean="0"/>
              <a:t>работе. </a:t>
            </a:r>
            <a:endParaRPr lang="ru-RU" sz="1600" dirty="0"/>
          </a:p>
          <a:p>
            <a:pPr lvl="0"/>
            <a:r>
              <a:rPr lang="ru-RU" sz="1600" dirty="0"/>
              <a:t>Поддержка разрешенных интервалов </a:t>
            </a:r>
            <a:r>
              <a:rPr lang="ru-RU" sz="1600" dirty="0" smtClean="0"/>
              <a:t>работы. </a:t>
            </a:r>
            <a:endParaRPr lang="ru-RU" sz="1600" dirty="0"/>
          </a:p>
          <a:p>
            <a:pPr lvl="0"/>
            <a:r>
              <a:rPr lang="ru-RU" sz="1600" dirty="0"/>
              <a:t>Возможность запрета </a:t>
            </a:r>
            <a:r>
              <a:rPr lang="ru-RU" sz="1600" dirty="0" smtClean="0"/>
              <a:t>интернета. </a:t>
            </a:r>
            <a:endParaRPr lang="ru-RU" sz="1600" dirty="0"/>
          </a:p>
          <a:p>
            <a:pPr lvl="0"/>
            <a:r>
              <a:rPr lang="ru-RU" sz="1600" dirty="0"/>
              <a:t>Возможность запрета </a:t>
            </a:r>
            <a:r>
              <a:rPr lang="ru-RU" sz="1600" dirty="0" smtClean="0"/>
              <a:t>игр/программ. </a:t>
            </a:r>
            <a:endParaRPr lang="ru-RU" sz="1600" dirty="0"/>
          </a:p>
          <a:p>
            <a:r>
              <a:rPr lang="en-US" sz="1600" b="1" dirty="0"/>
              <a:t> </a:t>
            </a:r>
            <a:endParaRPr lang="ru-RU" sz="1600" dirty="0"/>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600200" y="2590800"/>
            <a:ext cx="6019800" cy="381000"/>
          </a:xfrm>
        </p:spPr>
        <p:txBody>
          <a:bodyPr/>
          <a:lstStyle/>
          <a:p>
            <a:pPr>
              <a:lnSpc>
                <a:spcPct val="90000"/>
              </a:lnSpc>
            </a:pPr>
            <a:endParaRPr lang="en-US" sz="2000" dirty="0"/>
          </a:p>
        </p:txBody>
      </p:sp>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9396" name="Rectangle 4"/>
          <p:cNvSpPr>
            <a:spLocks noChangeArrowheads="1"/>
          </p:cNvSpPr>
          <p:nvPr/>
        </p:nvSpPr>
        <p:spPr bwMode="white">
          <a:xfrm>
            <a:off x="1524000" y="5181600"/>
            <a:ext cx="7086600" cy="381000"/>
          </a:xfrm>
          <a:prstGeom prst="rect">
            <a:avLst/>
          </a:prstGeom>
          <a:noFill/>
          <a:ln w="9525">
            <a:noFill/>
            <a:miter lim="800000"/>
            <a:headEnd/>
            <a:tailEnd/>
          </a:ln>
          <a:effectLst/>
        </p:spPr>
        <p:txBody>
          <a:bodyPr/>
          <a:lstStyle/>
          <a:p>
            <a:pPr algn="ctr">
              <a:lnSpc>
                <a:spcPct val="90000"/>
              </a:lnSpc>
              <a:spcBef>
                <a:spcPct val="20000"/>
              </a:spcBef>
              <a:buClr>
                <a:schemeClr val="tx2"/>
              </a:buClr>
              <a:buFont typeface="Wingdings" pitchFamily="2" charset="2"/>
              <a:buNone/>
            </a:pPr>
            <a:endParaRPr lang="en-US" sz="20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401080" cy="5105400"/>
          </a:xfrm>
        </p:spPr>
        <p:txBody>
          <a:bodyPr/>
          <a:lstStyle/>
          <a:p>
            <a:pPr algn="just"/>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pPr algn="just"/>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42928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35785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pPr algn="just"/>
            <a:r>
              <a:rPr lang="ru-RU" sz="1600" b="1" dirty="0" smtClean="0"/>
              <a:t>Угроза заражения вредоносным ПО. </a:t>
            </a:r>
          </a:p>
          <a:p>
            <a:pPr algn="just">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smtClean="0"/>
              <a:t>кажущуюся </a:t>
            </a:r>
            <a:r>
              <a:rPr lang="ru-RU" b="1" dirty="0" smtClean="0"/>
              <a:t>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lgn="just"/>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571472" y="4357694"/>
            <a:ext cx="8143932" cy="2031325"/>
          </a:xfrm>
          <a:prstGeom prst="rect">
            <a:avLst/>
          </a:prstGeom>
          <a:noFill/>
        </p:spPr>
        <p:txBody>
          <a:bodyPr wrap="square" rtlCol="0">
            <a:spAutoFit/>
          </a:bodyPr>
          <a:lstStyle/>
          <a:p>
            <a:pPr algn="just"/>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lgn="just"/>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pPr algn="just"/>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lgn="just"/>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pPr algn="just"/>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148</TotalTime>
  <Words>2272</Words>
  <Application>Microsoft Office PowerPoint</Application>
  <PresentationFormat>Экран (4:3)</PresentationFormat>
  <Paragraphs>143</Paragraphs>
  <Slides>28</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Слайд 11</vt:lpstr>
      <vt:lpstr>Безопасное общение детей в Интернете</vt:lpstr>
      <vt:lpstr>Инструкции по безопасному общению в чатах </vt:lpstr>
      <vt:lpstr>Слайд 14</vt:lpstr>
      <vt:lpstr>Слайд 15</vt:lpstr>
      <vt:lpstr>Слайд 16</vt:lpstr>
      <vt:lpstr>Интернет-этика</vt:lpstr>
      <vt:lpstr>Профилактика Интернет-зависимости у учащихся</vt:lpstr>
      <vt:lpstr>Преодоление Интернет-зависимости </vt:lpstr>
      <vt:lpstr>Тест на интернет-зависимость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Слайд 28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 </dc:title>
  <dc:creator>Маша</dc:creator>
  <cp:lastModifiedBy>работа</cp:lastModifiedBy>
  <cp:revision>25</cp:revision>
  <dcterms:created xsi:type="dcterms:W3CDTF">2010-03-25T20:10:23Z</dcterms:created>
  <dcterms:modified xsi:type="dcterms:W3CDTF">2017-04-26T11:02:55Z</dcterms:modified>
</cp:coreProperties>
</file>